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261" r:id="rId6"/>
    <p:sldId id="263" r:id="rId7"/>
    <p:sldId id="264" r:id="rId8"/>
    <p:sldId id="266" r:id="rId9"/>
    <p:sldId id="258" r:id="rId10"/>
    <p:sldId id="267" r:id="rId11"/>
    <p:sldId id="265" r:id="rId12"/>
    <p:sldId id="260" r:id="rId13"/>
    <p:sldId id="268" r:id="rId14"/>
    <p:sldId id="307" r:id="rId15"/>
    <p:sldId id="310" r:id="rId16"/>
    <p:sldId id="275" r:id="rId17"/>
    <p:sldId id="283" r:id="rId18"/>
    <p:sldId id="269" r:id="rId19"/>
    <p:sldId id="270" r:id="rId20"/>
    <p:sldId id="311" r:id="rId21"/>
    <p:sldId id="274" r:id="rId22"/>
    <p:sldId id="312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7" r:id="rId31"/>
    <p:sldId id="284" r:id="rId32"/>
    <p:sldId id="273" r:id="rId33"/>
    <p:sldId id="272" r:id="rId34"/>
    <p:sldId id="285" r:id="rId35"/>
    <p:sldId id="286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7" r:id="rId44"/>
    <p:sldId id="301" r:id="rId45"/>
    <p:sldId id="313" r:id="rId46"/>
    <p:sldId id="314" r:id="rId47"/>
    <p:sldId id="308" r:id="rId48"/>
    <p:sldId id="309" r:id="rId49"/>
    <p:sldId id="315" r:id="rId50"/>
    <p:sldId id="295" r:id="rId51"/>
    <p:sldId id="296" r:id="rId52"/>
    <p:sldId id="298" r:id="rId53"/>
    <p:sldId id="299" r:id="rId54"/>
    <p:sldId id="300" r:id="rId55"/>
    <p:sldId id="306" r:id="rId56"/>
    <p:sldId id="303" r:id="rId57"/>
    <p:sldId id="302" r:id="rId58"/>
    <p:sldId id="305" r:id="rId59"/>
    <p:sldId id="25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84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4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718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ob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4325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43110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98139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4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7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77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6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2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1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0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252000" tIns="252000" rIns="252000" bIns="252000" rtlCol="0" anchor="ctr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1040"/>
          </a:xfrm>
          <a:prstGeom prst="rect">
            <a:avLst/>
          </a:prstGeom>
        </p:spPr>
        <p:txBody>
          <a:bodyPr vert="horz" lIns="252000" tIns="90000" rIns="252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22971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Tx/>
        <a:buSzPct val="90000"/>
        <a:buFont typeface="Arial" pitchFamily="34" charset="0"/>
        <a:buNone/>
        <a:tabLst/>
        <a:defRPr sz="4000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p.buildazure.com/" TargetMode="Externa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support/legal/sla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hell.azure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rest/api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rebrata.com/" TargetMode="External"/><Relationship Id="rId2" Type="http://schemas.openxmlformats.org/officeDocument/2006/relationships/hyperlink" Target="https://azure.microsoft.com/en-us/features/storage-explorer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downloads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sql-database/sql-database-what-is-a-dtu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services/cognitive-services/directory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hitectnow.net/" TargetMode="External"/><Relationship Id="rId2" Type="http://schemas.openxmlformats.org/officeDocument/2006/relationships/hyperlink" Target="mailto:kvgros@architectnow.net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kvgros@architectnow.net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cs typeface="Segoe UI Light" panose="020B0502040204020203" pitchFamily="34" charset="0"/>
              </a:rPr>
              <a:t>Welcome to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27713" y="411517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cs typeface="Segoe UI Light" panose="020B0502040204020203" pitchFamily="34" charset="0"/>
              </a:rPr>
              <a:t>St. Louis, Missouri</a:t>
            </a:r>
          </a:p>
        </p:txBody>
      </p:sp>
      <p:pic>
        <p:nvPicPr>
          <p:cNvPr id="1026" name="Picture 2" descr="https://global.azurebootcamp.net/wp-content/uploads/2014/11/logo-2018-762x677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817" y="523220"/>
            <a:ext cx="4042940" cy="359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11F40F-0298-9743-A7DB-DA26271434AC}"/>
              </a:ext>
            </a:extLst>
          </p:cNvPr>
          <p:cNvSpPr txBox="1"/>
          <p:nvPr/>
        </p:nvSpPr>
        <p:spPr>
          <a:xfrm>
            <a:off x="4211876" y="5201587"/>
            <a:ext cx="3512821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chemeClr val="bg2"/>
                </a:solidFill>
              </a:rPr>
              <a:t>Wifi</a:t>
            </a:r>
            <a:r>
              <a:rPr lang="en-US" sz="2400" dirty="0">
                <a:solidFill>
                  <a:schemeClr val="bg2"/>
                </a:solidFill>
              </a:rPr>
              <a:t>: STLCC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User: k.grossnicklaus.018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chemeClr val="bg2"/>
                </a:solidFill>
              </a:rPr>
              <a:t>Pwd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err="1">
                <a:solidFill>
                  <a:schemeClr val="bg2"/>
                </a:solidFill>
              </a:rPr>
              <a:t>AppliedSaurels</a:t>
            </a:r>
            <a:r>
              <a:rPr lang="en-US" sz="2400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469268"/>
      </p:ext>
    </p:extLst>
  </p:cSld>
  <p:clrMapOvr>
    <a:masterClrMapping/>
  </p:clrMapOvr>
  <p:transition advTm="5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DA8438-74D5-A84B-B4C1-55E48201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“Cloud”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603E72-EE53-904B-BCC6-FC6715F68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0960" y="1547350"/>
            <a:ext cx="6201154" cy="41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6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E2FC-6E9A-8849-AE95-521D76B8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0D35-D116-8A46-86EC-8B829AC39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color</a:t>
            </a:r>
          </a:p>
          <a:p>
            <a:r>
              <a:rPr lang="en-US" dirty="0"/>
              <a:t>A brand</a:t>
            </a:r>
          </a:p>
          <a:p>
            <a:r>
              <a:rPr lang="en-US" dirty="0"/>
              <a:t>A set of services hosted by Microsoft you can use </a:t>
            </a:r>
          </a:p>
          <a:p>
            <a:r>
              <a:rPr lang="en-US" dirty="0"/>
              <a:t>A collection of data centers spread throughout the world</a:t>
            </a:r>
          </a:p>
          <a:p>
            <a:r>
              <a:rPr lang="en-US" dirty="0"/>
              <a:t>A hosting environment you can host your application inside of</a:t>
            </a:r>
          </a:p>
          <a:p>
            <a:r>
              <a:rPr lang="en-US" dirty="0"/>
              <a:t>A collection of tools and APIs you can utilize from your local or mobile apps</a:t>
            </a:r>
          </a:p>
          <a:p>
            <a:r>
              <a:rPr lang="en-US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363940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3E75-9464-754B-B22F-56223F26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101 - Key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32B7-B439-8148-AC64-3DEE757F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fontAlgn="ctr"/>
            <a:r>
              <a:rPr lang="en-US" dirty="0"/>
              <a:t>Azure</a:t>
            </a:r>
          </a:p>
          <a:p>
            <a:pPr fontAlgn="ctr"/>
            <a:r>
              <a:rPr lang="en-US" dirty="0"/>
              <a:t>"Cloud"</a:t>
            </a:r>
          </a:p>
          <a:p>
            <a:pPr fontAlgn="ctr"/>
            <a:r>
              <a:rPr lang="en-US" dirty="0"/>
              <a:t>Infrastructure as a Service (IaaS)</a:t>
            </a:r>
          </a:p>
          <a:p>
            <a:pPr fontAlgn="ctr"/>
            <a:r>
              <a:rPr lang="en-US" dirty="0"/>
              <a:t>Platform as a Service (PaaS)</a:t>
            </a:r>
          </a:p>
          <a:p>
            <a:pPr fontAlgn="ctr"/>
            <a:r>
              <a:rPr lang="en-US" dirty="0"/>
              <a:t>Software as a Service (SaaS)</a:t>
            </a:r>
          </a:p>
          <a:p>
            <a:pPr fontAlgn="ctr"/>
            <a:r>
              <a:rPr lang="en-US" dirty="0"/>
              <a:t>Data center</a:t>
            </a:r>
          </a:p>
          <a:p>
            <a:pPr fontAlgn="ctr"/>
            <a:r>
              <a:rPr lang="en-US" dirty="0"/>
              <a:t>Storage</a:t>
            </a:r>
          </a:p>
          <a:p>
            <a:pPr fontAlgn="ctr"/>
            <a:r>
              <a:rPr lang="en-US" dirty="0"/>
              <a:t>Processing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Compute</a:t>
            </a:r>
          </a:p>
          <a:p>
            <a:pPr fontAlgn="ctr"/>
            <a:r>
              <a:rPr lang="en-US" dirty="0"/>
              <a:t>Consumption</a:t>
            </a:r>
          </a:p>
          <a:p>
            <a:pPr fontAlgn="ctr"/>
            <a:r>
              <a:rPr lang="en-US" dirty="0"/>
              <a:t>Dashboard</a:t>
            </a:r>
          </a:p>
          <a:p>
            <a:pPr fontAlgn="ctr"/>
            <a:r>
              <a:rPr lang="en-US" dirty="0"/>
              <a:t>Subscription/Tenant</a:t>
            </a:r>
          </a:p>
          <a:p>
            <a:pPr fontAlgn="ctr"/>
            <a:r>
              <a:rPr lang="en-US" dirty="0"/>
              <a:t>Resource Group</a:t>
            </a:r>
          </a:p>
          <a:p>
            <a:pPr fontAlgn="ctr"/>
            <a:r>
              <a:rPr lang="en-US" dirty="0"/>
              <a:t>Tag</a:t>
            </a:r>
          </a:p>
          <a:p>
            <a:pPr fontAlgn="ctr"/>
            <a:r>
              <a:rPr lang="en-US" dirty="0"/>
              <a:t>Instance</a:t>
            </a:r>
          </a:p>
          <a:p>
            <a:pPr fontAlgn="ctr"/>
            <a:r>
              <a:rPr lang="en-US" dirty="0"/>
              <a:t>DTU (Data Transaction Unit)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6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68BE-C1A3-7742-AA08-58BFE032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Considerations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C3001-07EE-4B40-8D67-072711AB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Maintainability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5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3751-86A5-5844-ADD5-B7999677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Centers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D05E1-5952-0B4D-9025-F9651BC60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331"/>
            <a:ext cx="12192000" cy="458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71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948D-5989-F149-A10A-FDF332B9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Centers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299953-1470-3F48-B51A-FDB138E01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07" y="3269811"/>
            <a:ext cx="5003800" cy="323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C8F30-C9B1-4848-94CE-5B87B03C2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248785"/>
            <a:ext cx="2984500" cy="210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70F42-D346-D047-B514-1C24F190F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488" y="1347788"/>
            <a:ext cx="28448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35331-58EB-DB4B-8DE2-36FDA81A1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88911"/>
            <a:ext cx="5080000" cy="281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4CB17-655D-754F-B843-3D996469CD69}"/>
              </a:ext>
            </a:extLst>
          </p:cNvPr>
          <p:cNvSpPr txBox="1"/>
          <p:nvPr/>
        </p:nvSpPr>
        <p:spPr>
          <a:xfrm>
            <a:off x="291607" y="1969838"/>
            <a:ext cx="2882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40 data centers</a:t>
            </a:r>
          </a:p>
          <a:p>
            <a:endParaRPr lang="en-US" dirty="0"/>
          </a:p>
          <a:p>
            <a:r>
              <a:rPr lang="en-US" dirty="0">
                <a:hlinkClick r:id="rId6"/>
              </a:rPr>
              <a:t>http://map.buildazure.com/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882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E0E0-37F2-A54C-B635-EE0B4A53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– But what is it?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109AF-A3F1-B74B-BBC1-E803CDE4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341" y="2125875"/>
            <a:ext cx="7582468" cy="27054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Infrastructure as a Service (IaaS)</a:t>
            </a:r>
          </a:p>
          <a:p>
            <a:pPr marL="0" indent="0" algn="ctr">
              <a:buNone/>
            </a:pPr>
            <a:r>
              <a:rPr lang="en-US" sz="4400" dirty="0"/>
              <a:t>Platform as a Service (PaaS)</a:t>
            </a:r>
          </a:p>
          <a:p>
            <a:pPr marL="0" indent="0" algn="ctr">
              <a:buNone/>
            </a:pPr>
            <a:r>
              <a:rPr lang="en-US" sz="4400" dirty="0"/>
              <a:t>Software as a Service (SaaS)</a:t>
            </a:r>
          </a:p>
        </p:txBody>
      </p:sp>
    </p:spTree>
    <p:extLst>
      <p:ext uri="{BB962C8B-B14F-4D97-AF65-F5344CB8AC3E}">
        <p14:creationId xmlns:p14="http://schemas.microsoft.com/office/powerpoint/2010/main" val="320709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C034-4B04-6D40-BEC0-0B46B94C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– The “Diagram”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BE66E31-8031-2247-BA8A-23896351A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233" y="1473693"/>
            <a:ext cx="9076396" cy="50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51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2A59-4A33-A24F-9A3B-D0A8BB7E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424F3-10FC-C741-97DA-A36F78D9C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terms: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Resource</a:t>
            </a:r>
          </a:p>
          <a:p>
            <a:pPr marL="0" indent="0" algn="ctr">
              <a:buNone/>
            </a:pPr>
            <a:r>
              <a:rPr lang="en-US" sz="4800" dirty="0"/>
              <a:t>Resource Group</a:t>
            </a:r>
          </a:p>
          <a:p>
            <a:pPr marL="0" indent="0" algn="ctr">
              <a:buNone/>
            </a:pPr>
            <a:r>
              <a:rPr lang="en-US" sz="4800" dirty="0"/>
              <a:t>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4129371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0EE3-53D8-F542-8045-A8DBF37A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2BCD7-3906-8242-91E5-83F672D9E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will I pay?</a:t>
            </a:r>
          </a:p>
          <a:p>
            <a:pPr lvl="1"/>
            <a:r>
              <a:rPr lang="en-US" dirty="0"/>
              <a:t>Pay for what you use (Consumption of resources)</a:t>
            </a:r>
          </a:p>
          <a:p>
            <a:pPr lvl="1"/>
            <a:r>
              <a:rPr lang="en-US" dirty="0"/>
              <a:t>Prices/Measures/Metrics differ per resource type</a:t>
            </a:r>
          </a:p>
          <a:p>
            <a:r>
              <a:rPr lang="en-US" dirty="0"/>
              <a:t>How do I pay?</a:t>
            </a:r>
          </a:p>
          <a:p>
            <a:pPr lvl="1"/>
            <a:r>
              <a:rPr lang="en-US" dirty="0"/>
              <a:t>Pay as you Go (Credit Card)</a:t>
            </a:r>
          </a:p>
          <a:p>
            <a:pPr lvl="1"/>
            <a:r>
              <a:rPr lang="en-US" dirty="0"/>
              <a:t>Pay through a Microsoft Partner (CSP)</a:t>
            </a:r>
          </a:p>
          <a:p>
            <a:pPr lvl="1"/>
            <a:r>
              <a:rPr lang="en-US" dirty="0"/>
              <a:t>Custom agreements (Pre-pay,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How can I budget?</a:t>
            </a:r>
          </a:p>
          <a:p>
            <a:pPr lvl="1"/>
            <a:r>
              <a:rPr lang="en-US" dirty="0"/>
              <a:t>Pricing calculator</a:t>
            </a:r>
          </a:p>
          <a:p>
            <a:pPr lvl="1"/>
            <a:r>
              <a:rPr lang="en-US" dirty="0"/>
              <a:t>Integrated billing tools</a:t>
            </a:r>
          </a:p>
          <a:p>
            <a:pPr lvl="1"/>
            <a:r>
              <a:rPr lang="en-US" dirty="0"/>
              <a:t>Set budgets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8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713" y="0"/>
            <a:ext cx="701057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cs typeface="Segoe UI Light" panose="020B0502040204020203" pitchFamily="34" charset="0"/>
              </a:rPr>
              <a:t>A BIG thank you to the 2018 Global Sponsors!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348" y="5513718"/>
            <a:ext cx="3492408" cy="7162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4" y="1810987"/>
            <a:ext cx="3008314" cy="838230"/>
          </a:xfrm>
          <a:prstGeom prst="rect">
            <a:avLst/>
          </a:prstGeom>
        </p:spPr>
      </p:pic>
      <p:pic>
        <p:nvPicPr>
          <p:cNvPr id="22" name="Picture 21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2592A8B3-9CB7-41AA-B644-25AE0333A6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2910894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006" y="2194885"/>
            <a:ext cx="3567540" cy="4543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76" y="4483673"/>
            <a:ext cx="2459133" cy="644531"/>
          </a:xfrm>
          <a:prstGeom prst="rect">
            <a:avLst/>
          </a:prstGeom>
        </p:spPr>
      </p:pic>
      <p:pic>
        <p:nvPicPr>
          <p:cNvPr id="2050" name="Picture 2" descr="https://global.azurebootcamp.net/wp-content/uploads/2018/03/jetbrains-150x15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7" y="97355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global.azurebootcamp.net/wp-content/uploads/2014/11/logo-2018-250x22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" y="-157274"/>
            <a:ext cx="1667249" cy="148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lobal.azurebootcamp.net/wp-content/uploads/2013/02/cerebrata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03" y="4408128"/>
            <a:ext cx="306705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135586"/>
      </p:ext>
    </p:extLst>
  </p:cSld>
  <p:clrMapOvr>
    <a:masterClrMapping/>
  </p:clrMapOvr>
  <p:transition advTm="5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96F7-4971-E044-A8FA-3EDBA7F0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Level Agreements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31661-D341-C049-9EB9-2A681D96B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Differs per resource type</a:t>
            </a:r>
          </a:p>
          <a:p>
            <a:pPr lvl="1"/>
            <a:r>
              <a:rPr lang="en-US" dirty="0">
                <a:hlinkClick r:id="rId2"/>
              </a:rPr>
              <a:t>https://azure.microsoft.com/en-us/support/legal/sla/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VM using premium storage for all OS and data disks:</a:t>
            </a:r>
          </a:p>
          <a:p>
            <a:pPr lvl="2"/>
            <a:r>
              <a:rPr lang="en-US" dirty="0"/>
              <a:t>99.9% SLA guarantee of access to the instance</a:t>
            </a:r>
          </a:p>
          <a:p>
            <a:pPr lvl="1"/>
            <a:r>
              <a:rPr lang="en-US" dirty="0"/>
              <a:t>VMs with two or more instances across Availability Zones in same Region:</a:t>
            </a:r>
          </a:p>
          <a:p>
            <a:pPr lvl="2"/>
            <a:r>
              <a:rPr lang="en-US" dirty="0"/>
              <a:t>99.99% SLA guarantee of access to at least 1 instance</a:t>
            </a:r>
          </a:p>
        </p:txBody>
      </p:sp>
    </p:spTree>
    <p:extLst>
      <p:ext uri="{BB962C8B-B14F-4D97-AF65-F5344CB8AC3E}">
        <p14:creationId xmlns:p14="http://schemas.microsoft.com/office/powerpoint/2010/main" val="226072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A471-0040-1342-B828-37280BE0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B4174-6EDB-BD4A-A359-A397E0C4A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I access Azure and manage my resources?</a:t>
            </a:r>
          </a:p>
          <a:p>
            <a:endParaRPr lang="en-US" dirty="0"/>
          </a:p>
          <a:p>
            <a:r>
              <a:rPr lang="en-US" dirty="0"/>
              <a:t>Azure Portal</a:t>
            </a:r>
          </a:p>
          <a:p>
            <a:r>
              <a:rPr lang="en-US" dirty="0"/>
              <a:t>REST </a:t>
            </a:r>
            <a:r>
              <a:rPr lang="en-US" dirty="0" err="1"/>
              <a:t>Apis</a:t>
            </a:r>
            <a:endParaRPr lang="en-US" dirty="0"/>
          </a:p>
          <a:p>
            <a:r>
              <a:rPr lang="en-US" dirty="0"/>
              <a:t>CLI/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SDKs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Tools</a:t>
            </a:r>
          </a:p>
          <a:p>
            <a:pPr lvl="1"/>
            <a:r>
              <a:rPr lang="en-US" dirty="0"/>
              <a:t>SQL Management Studio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6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A471-0040-1342-B828-37280BE0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Portal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F9D34-5E78-2D46-AFE3-8E82F58D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6502"/>
            <a:ext cx="10028068" cy="5632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62C1B-C113-294F-8E6C-802B3F5ECB97}"/>
              </a:ext>
            </a:extLst>
          </p:cNvPr>
          <p:cNvSpPr txBox="1"/>
          <p:nvPr/>
        </p:nvSpPr>
        <p:spPr>
          <a:xfrm>
            <a:off x="7918882" y="741148"/>
            <a:ext cx="179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Portal.Azure.com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84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576C5-3128-6D48-A526-6435AF7D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4BC79F-E890-9244-83AC-EA27A9C51164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Command line access to Azure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Install on Mac, Windows, or Linux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Az </a:t>
            </a:r>
            <a:r>
              <a:rPr lang="en-US" dirty="0" err="1"/>
              <a:t>vm</a:t>
            </a:r>
            <a:r>
              <a:rPr lang="en-US" dirty="0"/>
              <a:t> create –n </a:t>
            </a:r>
            <a:r>
              <a:rPr lang="en-US" dirty="0" err="1"/>
              <a:t>MyLinuxVM</a:t>
            </a:r>
            <a:r>
              <a:rPr lang="en-US" dirty="0"/>
              <a:t> –g </a:t>
            </a:r>
            <a:r>
              <a:rPr lang="en-US" dirty="0" err="1"/>
              <a:t>MyResourceGroup</a:t>
            </a:r>
            <a:r>
              <a:rPr lang="en-US" dirty="0"/>
              <a:t> –image </a:t>
            </a:r>
            <a:r>
              <a:rPr lang="en-US" dirty="0" err="1"/>
              <a:t>UbuntuLTS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Run in your browser:</a:t>
            </a:r>
          </a:p>
          <a:p>
            <a:pPr lvl="1"/>
            <a:r>
              <a:rPr lang="en-US" dirty="0">
                <a:hlinkClick r:id="rId2"/>
              </a:rPr>
              <a:t>https://shell.azure.com/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695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E2F9-485C-F14D-92C7-84B2470C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Rest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B181-D6DB-424A-8CB0-8CCB42135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Manage your Azure resources via code or other tools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https://docs.microsoft.com/en-us/rest/api/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You can…</a:t>
            </a:r>
          </a:p>
          <a:p>
            <a:endParaRPr lang="en-US" dirty="0"/>
          </a:p>
          <a:p>
            <a:pPr lvl="1"/>
            <a:r>
              <a:rPr lang="en-US" dirty="0"/>
              <a:t>Discover resources</a:t>
            </a:r>
          </a:p>
          <a:p>
            <a:pPr lvl="1"/>
            <a:r>
              <a:rPr lang="en-US" dirty="0"/>
              <a:t>Create resources</a:t>
            </a:r>
          </a:p>
          <a:p>
            <a:pPr lvl="1"/>
            <a:r>
              <a:rPr lang="en-US" dirty="0"/>
              <a:t>Delete resources</a:t>
            </a:r>
          </a:p>
          <a:p>
            <a:pPr lvl="1"/>
            <a:r>
              <a:rPr lang="en-US" dirty="0"/>
              <a:t>Modify resources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983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C0AC-6B80-7B42-8FE5-ECCFB1FD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3</a:t>
            </a:r>
            <a:r>
              <a:rPr lang="en-US" baseline="30000" dirty="0"/>
              <a:t>rd</a:t>
            </a:r>
            <a:r>
              <a:rPr lang="en-US" dirty="0"/>
              <a:t> Party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43F3-DAE7-AF48-B72C-73EEB6E7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Management Studio</a:t>
            </a:r>
          </a:p>
          <a:p>
            <a:r>
              <a:rPr lang="en-US" dirty="0"/>
              <a:t>Visual Studio</a:t>
            </a:r>
          </a:p>
          <a:p>
            <a:r>
              <a:rPr lang="en-US" dirty="0"/>
              <a:t>Storage Explorer - </a:t>
            </a:r>
            <a:r>
              <a:rPr lang="en-US" dirty="0">
                <a:hlinkClick r:id="rId2"/>
              </a:rPr>
              <a:t>https://azure.microsoft.com/en-us/features/storage-explorer/</a:t>
            </a:r>
            <a:r>
              <a:rPr lang="en-US" dirty="0"/>
              <a:t> </a:t>
            </a:r>
          </a:p>
          <a:p>
            <a:r>
              <a:rPr lang="en-US" dirty="0" err="1"/>
              <a:t>Cerebrata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https://www.cerebrata.com/</a:t>
            </a:r>
            <a:endParaRPr lang="en-US" dirty="0"/>
          </a:p>
          <a:p>
            <a:r>
              <a:rPr lang="en-US" dirty="0"/>
              <a:t>Various Mobile Apps</a:t>
            </a:r>
          </a:p>
          <a:p>
            <a:r>
              <a:rPr lang="en-US" dirty="0"/>
              <a:t>Many more…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7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7DC7-BC8F-1448-9C0C-61710117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Security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98A75-D030-6144-8ECD-5F4871A4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rights can be granted to:</a:t>
            </a:r>
          </a:p>
          <a:p>
            <a:endParaRPr lang="en-US" dirty="0"/>
          </a:p>
          <a:p>
            <a:pPr lvl="1"/>
            <a:r>
              <a:rPr lang="en-US" dirty="0"/>
              <a:t>Admins added directly to subscription</a:t>
            </a:r>
          </a:p>
          <a:p>
            <a:pPr lvl="1"/>
            <a:r>
              <a:rPr lang="en-US" dirty="0"/>
              <a:t>Partners associated with your subscription</a:t>
            </a:r>
          </a:p>
          <a:p>
            <a:endParaRPr lang="en-US" dirty="0"/>
          </a:p>
          <a:p>
            <a:r>
              <a:rPr lang="en-US" dirty="0"/>
              <a:t>Most security managed through Active Directory</a:t>
            </a:r>
          </a:p>
        </p:txBody>
      </p:sp>
    </p:spTree>
    <p:extLst>
      <p:ext uri="{BB962C8B-B14F-4D97-AF65-F5344CB8AC3E}">
        <p14:creationId xmlns:p14="http://schemas.microsoft.com/office/powerpoint/2010/main" val="702070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FBB-4D4B-6E4C-8FA3-328E6CA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3ACFC-A622-FA4E-A869-EB281B03C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Azure Resources Together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“Resource Groups”</a:t>
            </a:r>
          </a:p>
          <a:p>
            <a:pPr lvl="1"/>
            <a:endParaRPr lang="en-US" dirty="0"/>
          </a:p>
          <a:p>
            <a:r>
              <a:rPr lang="en-US" dirty="0"/>
              <a:t>As a group you can:</a:t>
            </a:r>
          </a:p>
          <a:p>
            <a:pPr lvl="1"/>
            <a:r>
              <a:rPr lang="en-US" dirty="0"/>
              <a:t>Provision</a:t>
            </a:r>
          </a:p>
          <a:p>
            <a:pPr lvl="1"/>
            <a:r>
              <a:rPr lang="en-US" dirty="0"/>
              <a:t>Deploy</a:t>
            </a:r>
          </a:p>
          <a:p>
            <a:pPr lvl="1"/>
            <a:r>
              <a:rPr lang="en-US" dirty="0"/>
              <a:t>Manage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Report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74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D6661-E1AE-6B44-B870-5A3C2582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101 - </a:t>
            </a:r>
            <a:r>
              <a:rPr lang="en-US" dirty="0" err="1"/>
              <a:t>Infastructure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FD755-F316-F747-9D91-A2ED1C4FF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Storage, Virtual Machines, Networking, Active Directory</a:t>
            </a:r>
          </a:p>
        </p:txBody>
      </p:sp>
    </p:spTree>
    <p:extLst>
      <p:ext uri="{BB962C8B-B14F-4D97-AF65-F5344CB8AC3E}">
        <p14:creationId xmlns:p14="http://schemas.microsoft.com/office/powerpoint/2010/main" val="1181757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002F-8256-2245-BE46-BF232240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101 – Infrastructure as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350D4-FED4-F241-806B-12CDE29F8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Servers (Virtual Machines)</a:t>
            </a:r>
          </a:p>
          <a:p>
            <a:r>
              <a:rPr lang="en-US" dirty="0"/>
              <a:t>Storage (File storage, table storage, queues)</a:t>
            </a:r>
          </a:p>
          <a:p>
            <a:r>
              <a:rPr lang="en-US" dirty="0"/>
              <a:t>Networking (Firewalls, Security)</a:t>
            </a:r>
          </a:p>
          <a:p>
            <a:r>
              <a:rPr lang="en-US" dirty="0"/>
              <a:t>Active Directory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9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8353" y="0"/>
            <a:ext cx="601530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cs typeface="Segoe UI Light" panose="020B0502040204020203" pitchFamily="34" charset="0"/>
              </a:rPr>
              <a:t>Another BIG thank you to local sponsor!</a:t>
            </a:r>
          </a:p>
        </p:txBody>
      </p:sp>
      <p:pic>
        <p:nvPicPr>
          <p:cNvPr id="13" name="Picture 4" descr="https://global.azurebootcamp.net/wp-content/uploads/2014/11/logo-2018-250x2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" y="-157274"/>
            <a:ext cx="1667249" cy="148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79D14-51B2-0F4C-8CC3-C841BE580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11300"/>
            <a:ext cx="7620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64908"/>
      </p:ext>
    </p:extLst>
  </p:cSld>
  <p:clrMapOvr>
    <a:masterClrMapping/>
  </p:clrMapOvr>
  <p:transition advTm="50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6C22-AD08-FA45-A095-15A0BB19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6C2D1-29C3-F44F-B92F-D7736B1E5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Four key types of storage:</a:t>
            </a:r>
          </a:p>
          <a:p>
            <a:pPr lvl="1"/>
            <a:r>
              <a:rPr lang="en-US" sz="2800" dirty="0"/>
              <a:t>Blob storage</a:t>
            </a:r>
          </a:p>
          <a:p>
            <a:pPr lvl="1"/>
            <a:r>
              <a:rPr lang="en-US" sz="2800" dirty="0"/>
              <a:t>Table storage</a:t>
            </a:r>
          </a:p>
          <a:p>
            <a:pPr lvl="1"/>
            <a:r>
              <a:rPr lang="en-US" sz="2800" dirty="0"/>
              <a:t>Queue storage</a:t>
            </a:r>
          </a:p>
          <a:p>
            <a:pPr lvl="1"/>
            <a:r>
              <a:rPr lang="en-US" sz="2800" dirty="0"/>
              <a:t>File storage</a:t>
            </a:r>
          </a:p>
          <a:p>
            <a:pPr lvl="1"/>
            <a:endParaRPr lang="en-US" sz="2800" dirty="0"/>
          </a:p>
          <a:p>
            <a:r>
              <a:rPr lang="en-US" sz="3200" dirty="0"/>
              <a:t>Premium vs. Standard Storage</a:t>
            </a:r>
          </a:p>
          <a:p>
            <a:r>
              <a:rPr lang="en-US" sz="3200" dirty="0"/>
              <a:t>Hot vs. Cold Storage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9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ADEF-65AF-894E-8E65-BADF0EEF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9362A-D90B-2443-8B08-69EF378A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Virtualized Servers</a:t>
            </a:r>
          </a:p>
          <a:p>
            <a:pPr lvl="1"/>
            <a:r>
              <a:rPr lang="en-US" dirty="0"/>
              <a:t>Windows or Linux</a:t>
            </a:r>
          </a:p>
          <a:p>
            <a:pPr lvl="1"/>
            <a:r>
              <a:rPr lang="en-US" dirty="0"/>
              <a:t>Dozens of configuration options</a:t>
            </a:r>
          </a:p>
          <a:p>
            <a:pPr lvl="2"/>
            <a:r>
              <a:rPr lang="en-US" dirty="0"/>
              <a:t>CPU, Cores, Memory, HD types, </a:t>
            </a:r>
            <a:r>
              <a:rPr lang="en-US" dirty="0" err="1"/>
              <a:t>etc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Large gallery of pre-configured images</a:t>
            </a:r>
          </a:p>
          <a:p>
            <a:pPr lvl="1"/>
            <a:r>
              <a:rPr lang="en-US" dirty="0"/>
              <a:t>RDP servers</a:t>
            </a:r>
          </a:p>
          <a:p>
            <a:pPr lvl="1"/>
            <a:r>
              <a:rPr lang="en-US" dirty="0"/>
              <a:t>Oracle Servers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Only pay for what is turned on</a:t>
            </a:r>
          </a:p>
          <a:p>
            <a:pPr lvl="1"/>
            <a:r>
              <a:rPr lang="en-US" dirty="0"/>
              <a:t>When “off” disk images are stored in Azure for later use (you pay for the storage)</a:t>
            </a:r>
          </a:p>
        </p:txBody>
      </p:sp>
    </p:spTree>
    <p:extLst>
      <p:ext uri="{BB962C8B-B14F-4D97-AF65-F5344CB8AC3E}">
        <p14:creationId xmlns:p14="http://schemas.microsoft.com/office/powerpoint/2010/main" val="3537573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D1EC-3824-C340-8C0E-A531E8245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EA25C-02E8-C449-B06A-1E307C294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networks</a:t>
            </a:r>
          </a:p>
          <a:p>
            <a:r>
              <a:rPr lang="en-US" dirty="0"/>
              <a:t>Virtual NIC cards</a:t>
            </a:r>
          </a:p>
          <a:p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Build and monitor secure virtual networks directly in Azure</a:t>
            </a:r>
          </a:p>
        </p:txBody>
      </p:sp>
    </p:spTree>
    <p:extLst>
      <p:ext uri="{BB962C8B-B14F-4D97-AF65-F5344CB8AC3E}">
        <p14:creationId xmlns:p14="http://schemas.microsoft.com/office/powerpoint/2010/main" val="1614439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F490-7830-8147-9117-AFAA4F73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4DB34-BEDE-EF41-9F19-2BF792EFC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Active Directory services within Azure</a:t>
            </a:r>
          </a:p>
          <a:p>
            <a:r>
              <a:rPr lang="en-US" dirty="0"/>
              <a:t>Used to secure other assets</a:t>
            </a:r>
          </a:p>
          <a:p>
            <a:r>
              <a:rPr lang="en-US" dirty="0"/>
              <a:t>Can be synced/replicated to on-</a:t>
            </a:r>
            <a:r>
              <a:rPr lang="en-US" dirty="0" err="1"/>
              <a:t>prem</a:t>
            </a:r>
            <a:r>
              <a:rPr lang="en-US" dirty="0"/>
              <a:t> AD servers</a:t>
            </a:r>
          </a:p>
        </p:txBody>
      </p:sp>
    </p:spTree>
    <p:extLst>
      <p:ext uri="{BB962C8B-B14F-4D97-AF65-F5344CB8AC3E}">
        <p14:creationId xmlns:p14="http://schemas.microsoft.com/office/powerpoint/2010/main" val="3770367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F29B3-79CA-874C-AE83-DB8ED033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101 -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3D5FC-CF2F-DF41-A1BF-24D6DD528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Data, Apps, Services, More…</a:t>
            </a:r>
          </a:p>
        </p:txBody>
      </p:sp>
    </p:spTree>
    <p:extLst>
      <p:ext uri="{BB962C8B-B14F-4D97-AF65-F5344CB8AC3E}">
        <p14:creationId xmlns:p14="http://schemas.microsoft.com/office/powerpoint/2010/main" val="3523834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2B38-8D51-4640-88E3-B4ADF374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101 - Platform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6B04-D118-484D-8F08-5569D336A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572"/>
            <a:ext cx="10515600" cy="5388428"/>
          </a:xfrm>
        </p:spPr>
        <p:txBody>
          <a:bodyPr numCol="2">
            <a:noAutofit/>
          </a:bodyPr>
          <a:lstStyle/>
          <a:p>
            <a:r>
              <a:rPr lang="en-US" sz="1600" dirty="0"/>
              <a:t>Data</a:t>
            </a:r>
          </a:p>
          <a:p>
            <a:pPr lvl="1"/>
            <a:r>
              <a:rPr lang="en-US" sz="1400" dirty="0"/>
              <a:t>SQL </a:t>
            </a:r>
          </a:p>
          <a:p>
            <a:pPr lvl="1"/>
            <a:r>
              <a:rPr lang="en-US" sz="1400" dirty="0" err="1"/>
              <a:t>CosmosDB</a:t>
            </a:r>
            <a:endParaRPr lang="en-US" sz="1400" dirty="0"/>
          </a:p>
          <a:p>
            <a:pPr lvl="1"/>
            <a:r>
              <a:rPr lang="en-US" sz="1400" dirty="0"/>
              <a:t>MySQL</a:t>
            </a:r>
          </a:p>
          <a:p>
            <a:pPr lvl="1"/>
            <a:r>
              <a:rPr lang="en-US" sz="1400" dirty="0"/>
              <a:t>PostgreSQL</a:t>
            </a:r>
          </a:p>
          <a:p>
            <a:pPr lvl="1"/>
            <a:r>
              <a:rPr lang="en-US" sz="1400" dirty="0"/>
              <a:t>Logic Apps  (BizTalk)</a:t>
            </a:r>
          </a:p>
          <a:p>
            <a:r>
              <a:rPr lang="en-US" sz="1600" dirty="0"/>
              <a:t>App Services</a:t>
            </a:r>
          </a:p>
          <a:p>
            <a:pPr lvl="1"/>
            <a:r>
              <a:rPr lang="en-US" sz="1400" dirty="0"/>
              <a:t>Web App</a:t>
            </a:r>
          </a:p>
          <a:p>
            <a:pPr lvl="1"/>
            <a:r>
              <a:rPr lang="en-US" sz="1400" dirty="0"/>
              <a:t>Functions</a:t>
            </a:r>
          </a:p>
          <a:p>
            <a:pPr lvl="1"/>
            <a:r>
              <a:rPr lang="en-US" sz="1400" dirty="0"/>
              <a:t>Mobile Apps</a:t>
            </a:r>
          </a:p>
          <a:p>
            <a:pPr lvl="1"/>
            <a:r>
              <a:rPr lang="en-US" sz="1400" dirty="0" err="1"/>
              <a:t>Redis</a:t>
            </a:r>
            <a:r>
              <a:rPr lang="en-US" sz="1400" dirty="0"/>
              <a:t> Cache</a:t>
            </a:r>
          </a:p>
          <a:p>
            <a:pPr lvl="1"/>
            <a:r>
              <a:rPr lang="en-US" sz="1400" dirty="0"/>
              <a:t>Service Fabric</a:t>
            </a:r>
          </a:p>
          <a:p>
            <a:pPr lvl="1"/>
            <a:r>
              <a:rPr lang="en-US" sz="1400" dirty="0"/>
              <a:t>Containers</a:t>
            </a:r>
          </a:p>
          <a:p>
            <a:pPr lvl="1"/>
            <a:r>
              <a:rPr lang="en-US" sz="1400" dirty="0"/>
              <a:t>Scheduler</a:t>
            </a:r>
          </a:p>
          <a:p>
            <a:pPr lvl="1"/>
            <a:r>
              <a:rPr lang="en-US" sz="1400" dirty="0"/>
              <a:t>Audio/Video Streaming</a:t>
            </a:r>
          </a:p>
          <a:p>
            <a:pPr lvl="1"/>
            <a:r>
              <a:rPr lang="en-US" sz="1400" dirty="0"/>
              <a:t>Key Vault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IoT</a:t>
            </a:r>
          </a:p>
          <a:p>
            <a:pPr lvl="1"/>
            <a:r>
              <a:rPr lang="en-US" sz="1400" dirty="0"/>
              <a:t>IoT Hub</a:t>
            </a:r>
          </a:p>
          <a:p>
            <a:pPr lvl="1"/>
            <a:r>
              <a:rPr lang="en-US" sz="1400" dirty="0"/>
              <a:t>Event Hub</a:t>
            </a:r>
          </a:p>
          <a:p>
            <a:pPr lvl="1"/>
            <a:r>
              <a:rPr lang="en-US" sz="1400" dirty="0"/>
              <a:t>Stream Analytics</a:t>
            </a:r>
          </a:p>
          <a:p>
            <a:pPr lvl="1"/>
            <a:r>
              <a:rPr lang="en-US" sz="1400" dirty="0"/>
              <a:t>Notification Hubs</a:t>
            </a:r>
          </a:p>
          <a:p>
            <a:r>
              <a:rPr lang="en-US" sz="1600" dirty="0"/>
              <a:t>Big Data</a:t>
            </a:r>
          </a:p>
          <a:p>
            <a:pPr lvl="1"/>
            <a:r>
              <a:rPr lang="en-US" sz="1400" dirty="0"/>
              <a:t>Data Lake (Hadoop)</a:t>
            </a:r>
          </a:p>
          <a:p>
            <a:pPr lvl="1"/>
            <a:r>
              <a:rPr lang="en-US" sz="1400" dirty="0"/>
              <a:t>R Server</a:t>
            </a:r>
          </a:p>
          <a:p>
            <a:pPr lvl="1"/>
            <a:r>
              <a:rPr lang="en-US" sz="1400" dirty="0"/>
              <a:t>Analysis Services</a:t>
            </a:r>
          </a:p>
          <a:p>
            <a:r>
              <a:rPr lang="en-US" sz="1600" dirty="0"/>
              <a:t>Cognitive Services</a:t>
            </a:r>
          </a:p>
          <a:p>
            <a:pPr lvl="1"/>
            <a:r>
              <a:rPr lang="en-US" sz="1400" dirty="0"/>
              <a:t>Vision</a:t>
            </a:r>
          </a:p>
          <a:p>
            <a:pPr lvl="1"/>
            <a:r>
              <a:rPr lang="en-US" sz="1400" dirty="0"/>
              <a:t>Speech</a:t>
            </a:r>
          </a:p>
          <a:p>
            <a:pPr lvl="1"/>
            <a:r>
              <a:rPr lang="en-US" sz="1400" dirty="0"/>
              <a:t>Knowledge</a:t>
            </a:r>
          </a:p>
          <a:p>
            <a:pPr lvl="1"/>
            <a:r>
              <a:rPr lang="en-US" sz="1400" dirty="0"/>
              <a:t>Search</a:t>
            </a:r>
          </a:p>
          <a:p>
            <a:pPr lvl="1"/>
            <a:r>
              <a:rPr lang="en-US" sz="1400" dirty="0"/>
              <a:t>Language</a:t>
            </a:r>
          </a:p>
          <a:p>
            <a:r>
              <a:rPr lang="en-US" sz="1600" dirty="0"/>
              <a:t>AI</a:t>
            </a:r>
          </a:p>
          <a:p>
            <a:pPr lvl="1"/>
            <a:r>
              <a:rPr lang="en-US" sz="1400" dirty="0"/>
              <a:t>R Server</a:t>
            </a:r>
          </a:p>
          <a:p>
            <a:pPr lvl="1"/>
            <a:r>
              <a:rPr lang="en-US" sz="1400" dirty="0"/>
              <a:t>Machine Learning</a:t>
            </a:r>
          </a:p>
          <a:p>
            <a:pPr lvl="1"/>
            <a:r>
              <a:rPr lang="en-US" sz="1400" dirty="0"/>
              <a:t>Bot Service</a:t>
            </a:r>
          </a:p>
          <a:p>
            <a:pPr lvl="1"/>
            <a:endParaRPr lang="en-US" sz="14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2588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23E0-0969-0648-B366-8C55B1CE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SDKs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AB81C-D954-F04E-8418-0DD4465B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.NET</a:t>
            </a:r>
          </a:p>
          <a:p>
            <a:pPr lvl="1"/>
            <a:r>
              <a:rPr lang="en-US" dirty="0"/>
              <a:t>NuGet</a:t>
            </a:r>
          </a:p>
          <a:p>
            <a:r>
              <a:rPr lang="en-US" dirty="0"/>
              <a:t>Node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Ruby</a:t>
            </a:r>
          </a:p>
          <a:p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List: </a:t>
            </a:r>
            <a:r>
              <a:rPr lang="en-US" dirty="0">
                <a:hlinkClick r:id="rId2"/>
              </a:rPr>
              <a:t>https://azure.microsoft.com/en-us/downloads/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8430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E4F2-49D3-8345-AACC-D72F9A3E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Databases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F862-D807-CF44-A78B-32E1430D7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Microsoft SQL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PostgreSQL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Data Lake (Hadoop)</a:t>
            </a:r>
          </a:p>
          <a:p>
            <a:r>
              <a:rPr lang="en-US" dirty="0"/>
              <a:t>Table Storage</a:t>
            </a:r>
          </a:p>
          <a:p>
            <a:endParaRPr lang="en-US" dirty="0"/>
          </a:p>
          <a:p>
            <a:r>
              <a:rPr lang="en-US" dirty="0"/>
              <a:t>DTU (</a:t>
            </a:r>
            <a:r>
              <a:rPr lang="en-US" dirty="0" err="1"/>
              <a:t>Databaes</a:t>
            </a:r>
            <a:r>
              <a:rPr lang="en-US" dirty="0"/>
              <a:t> Transaction Units)</a:t>
            </a:r>
          </a:p>
          <a:p>
            <a:pPr lvl="1"/>
            <a:r>
              <a:rPr lang="en-US" dirty="0">
                <a:hlinkClick r:id="rId2"/>
              </a:rPr>
              <a:t>https://docs.microsoft.com/en-us/azure/sql-database/sql-database-what-is-a-dtu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69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A2BFA3-5BBD-FB49-BA3F-B5F38434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C65F6E-A825-FE4C-931C-B00D40DE9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Web Sites</a:t>
            </a:r>
          </a:p>
          <a:p>
            <a:r>
              <a:rPr lang="en-US" dirty="0"/>
              <a:t>Cache</a:t>
            </a:r>
          </a:p>
          <a:p>
            <a:r>
              <a:rPr lang="en-US" dirty="0"/>
              <a:t>Batch Services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Notification Hubs</a:t>
            </a:r>
          </a:p>
          <a:p>
            <a:r>
              <a:rPr lang="en-US" dirty="0"/>
              <a:t>API Management</a:t>
            </a:r>
          </a:p>
          <a:p>
            <a:r>
              <a:rPr lang="en-US" dirty="0"/>
              <a:t>Container Services</a:t>
            </a:r>
          </a:p>
          <a:p>
            <a:r>
              <a:rPr lang="en-US" dirty="0"/>
              <a:t>Media Services</a:t>
            </a:r>
          </a:p>
          <a:p>
            <a:endParaRPr lang="en-US" dirty="0"/>
          </a:p>
          <a:p>
            <a:r>
              <a:rPr lang="en-US" dirty="0"/>
              <a:t>Hosting of custom code and logic</a:t>
            </a:r>
          </a:p>
          <a:p>
            <a:pPr lvl="1"/>
            <a:r>
              <a:rPr lang="en-US" dirty="0"/>
              <a:t>Any supported language and tech stack</a:t>
            </a:r>
          </a:p>
          <a:p>
            <a:pPr lvl="1"/>
            <a:r>
              <a:rPr lang="en-US" dirty="0"/>
              <a:t>More than just .NET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25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648F-69D3-A54B-B3AA-96A15EF13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750EF-9008-C94B-8207-A3D0D181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 Analytics</a:t>
            </a:r>
          </a:p>
          <a:p>
            <a:r>
              <a:rPr lang="en-US" dirty="0"/>
              <a:t>IoT Hub</a:t>
            </a:r>
          </a:p>
          <a:p>
            <a:r>
              <a:rPr lang="en-US" dirty="0"/>
              <a:t>Machine Learning</a:t>
            </a:r>
          </a:p>
          <a:p>
            <a:endParaRPr lang="en-US" dirty="0"/>
          </a:p>
          <a:p>
            <a:r>
              <a:rPr lang="en-US" dirty="0"/>
              <a:t>Provision and manage devices</a:t>
            </a:r>
          </a:p>
          <a:p>
            <a:r>
              <a:rPr lang="en-US" dirty="0"/>
              <a:t>Reliable two-way communication for up to billions of device</a:t>
            </a:r>
          </a:p>
          <a:p>
            <a:r>
              <a:rPr lang="en-US" dirty="0"/>
              <a:t>Secure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2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7791" y="0"/>
            <a:ext cx="11149013" cy="747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Session Breakouts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97643-B257-6745-9EC1-6F688188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68" y="1222590"/>
            <a:ext cx="89281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BBC1-A2E4-B449-B484-651C3842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FFF9-42E9-494C-A5AB-3C9290DD3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suite of API’s performing various advanced tasks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Text to speech</a:t>
            </a:r>
          </a:p>
          <a:p>
            <a:pPr lvl="1"/>
            <a:r>
              <a:rPr lang="en-US" dirty="0"/>
              <a:t>Image recognition</a:t>
            </a:r>
          </a:p>
          <a:p>
            <a:pPr lvl="1"/>
            <a:r>
              <a:rPr lang="en-US" dirty="0"/>
              <a:t>Emotion recognition</a:t>
            </a:r>
          </a:p>
          <a:p>
            <a:pPr lvl="1"/>
            <a:r>
              <a:rPr lang="en-US" dirty="0"/>
              <a:t>Facial recognition</a:t>
            </a:r>
          </a:p>
          <a:p>
            <a:pPr lvl="1"/>
            <a:r>
              <a:rPr lang="en-US" dirty="0"/>
              <a:t>Text translation</a:t>
            </a:r>
          </a:p>
          <a:p>
            <a:pPr lvl="1"/>
            <a:r>
              <a:rPr lang="en-US" dirty="0"/>
              <a:t>Bing search as a service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Directory:  </a:t>
            </a:r>
            <a:r>
              <a:rPr lang="en-US" dirty="0">
                <a:hlinkClick r:id="rId2"/>
              </a:rPr>
              <a:t>https://azure.microsoft.com/en-us/services/cognitive-services/directory/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1583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6273-EA7A-034D-A54C-965C384F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Logic Apps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99A9E9-1C5C-464A-A26C-7F7E5AB97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213" y="1690688"/>
            <a:ext cx="7617573" cy="481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21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2B70-738F-FC42-992E-8FBFB29D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On-</a:t>
            </a:r>
            <a:r>
              <a:rPr lang="en-US" dirty="0" err="1"/>
              <a:t>Prem</a:t>
            </a:r>
            <a:r>
              <a:rPr lang="en-US" dirty="0"/>
              <a:t> Integration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3EA65-9A9A-014D-B2F3-921681140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between on-premises infrastructure and tools and Azure</a:t>
            </a:r>
          </a:p>
          <a:p>
            <a:endParaRPr lang="en-US" dirty="0"/>
          </a:p>
          <a:p>
            <a:pPr lvl="1"/>
            <a:r>
              <a:rPr lang="en-US" dirty="0"/>
              <a:t>Service Bus</a:t>
            </a:r>
          </a:p>
          <a:p>
            <a:pPr lvl="1"/>
            <a:r>
              <a:rPr lang="en-US" dirty="0"/>
              <a:t>AD Replication</a:t>
            </a:r>
          </a:p>
          <a:p>
            <a:pPr lvl="1"/>
            <a:r>
              <a:rPr lang="en-US" dirty="0"/>
              <a:t>File Storage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28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51CF7-4396-074A-9AA1-9D576A051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Operations Management Suite</a:t>
            </a:r>
          </a:p>
          <a:p>
            <a:r>
              <a:rPr lang="en-US" dirty="0"/>
              <a:t>Application Insights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EB5AA-DA1A-804E-9B4F-4C650DA4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</p:spTree>
    <p:extLst>
      <p:ext uri="{BB962C8B-B14F-4D97-AF65-F5344CB8AC3E}">
        <p14:creationId xmlns:p14="http://schemas.microsoft.com/office/powerpoint/2010/main" val="148866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35FB-774B-C34A-B9DF-6F39D254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94955-50CF-5D4B-8934-BD4094F18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1C27E-92F3-0341-924E-D99136E8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8718"/>
            <a:ext cx="9140967" cy="48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2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7669-0304-8E4D-B82C-8D3793B5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50A199-D1DA-9842-99BC-75B3B2860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498" y="1623418"/>
            <a:ext cx="8721802" cy="48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7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F29B3-79CA-874C-AE83-DB8ED033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101 -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3D5FC-CF2F-DF41-A1BF-24D6DD528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Office365, Dynamics,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43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4699-6C44-CA49-BA57-3C2E91F9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SaaS Offerings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BEB21-8495-904C-A94F-F7FF34BE7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365</a:t>
            </a:r>
          </a:p>
          <a:p>
            <a:r>
              <a:rPr lang="en-US" dirty="0"/>
              <a:t>Dynamics</a:t>
            </a:r>
          </a:p>
          <a:p>
            <a:r>
              <a:rPr lang="en-US" dirty="0"/>
              <a:t>TFS (Visual Studio Online)</a:t>
            </a:r>
          </a:p>
          <a:p>
            <a:r>
              <a:rPr lang="en-US" dirty="0"/>
              <a:t>Thousands of 3</a:t>
            </a:r>
            <a:r>
              <a:rPr lang="en-US" baseline="30000" dirty="0"/>
              <a:t>rd</a:t>
            </a:r>
            <a:r>
              <a:rPr lang="en-US" dirty="0"/>
              <a:t> Party Apps</a:t>
            </a:r>
          </a:p>
          <a:p>
            <a:pPr lvl="1"/>
            <a:r>
              <a:rPr lang="en-US" dirty="0"/>
              <a:t>You likely aren’t aware Azure is their host</a:t>
            </a:r>
          </a:p>
        </p:txBody>
      </p:sp>
    </p:spTree>
    <p:extLst>
      <p:ext uri="{BB962C8B-B14F-4D97-AF65-F5344CB8AC3E}">
        <p14:creationId xmlns:p14="http://schemas.microsoft.com/office/powerpoint/2010/main" val="1460657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F29B3-79CA-874C-AE83-DB8ED033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101 – Additional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3D5FC-CF2F-DF41-A1BF-24D6DD528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Kevin’s Azure Common Sense</a:t>
            </a:r>
          </a:p>
        </p:txBody>
      </p:sp>
    </p:spTree>
    <p:extLst>
      <p:ext uri="{BB962C8B-B14F-4D97-AF65-F5344CB8AC3E}">
        <p14:creationId xmlns:p14="http://schemas.microsoft.com/office/powerpoint/2010/main" val="1222167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9278-9CF1-C247-ADEF-F925E775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Kevin’s Azure Common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3C4EE-A2E2-8042-B2E6-2F568B89D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690688"/>
            <a:ext cx="10961914" cy="448627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It’s (likely) going to be much more secure than what you can do yourself</a:t>
            </a:r>
          </a:p>
          <a:p>
            <a:r>
              <a:rPr lang="en-US" dirty="0"/>
              <a:t>Keep like items in same data center</a:t>
            </a:r>
          </a:p>
          <a:p>
            <a:pPr lvl="1"/>
            <a:r>
              <a:rPr lang="en-US" dirty="0"/>
              <a:t>Enjoy fast connectivity between services</a:t>
            </a:r>
          </a:p>
          <a:p>
            <a:pPr lvl="1"/>
            <a:r>
              <a:rPr lang="en-US" dirty="0"/>
              <a:t>Not all services allow you to specify this so be creative in understanding what is where</a:t>
            </a:r>
          </a:p>
          <a:p>
            <a:r>
              <a:rPr lang="en-US" dirty="0"/>
              <a:t>Plan for failure</a:t>
            </a:r>
          </a:p>
          <a:p>
            <a:pPr lvl="1"/>
            <a:r>
              <a:rPr lang="en-US" dirty="0"/>
              <a:t>Load balancing and redundancy is easy</a:t>
            </a:r>
          </a:p>
          <a:p>
            <a:r>
              <a:rPr lang="en-US" dirty="0"/>
              <a:t>Storage is cheap</a:t>
            </a:r>
          </a:p>
          <a:p>
            <a:r>
              <a:rPr lang="en-US" dirty="0"/>
              <a:t>Azure isn’t magic</a:t>
            </a:r>
          </a:p>
          <a:p>
            <a:pPr lvl="1"/>
            <a:r>
              <a:rPr lang="en-US" dirty="0"/>
              <a:t>Know where your consumption is being used</a:t>
            </a:r>
          </a:p>
          <a:p>
            <a:r>
              <a:rPr lang="en-US" dirty="0"/>
              <a:t>Watch your invoices</a:t>
            </a:r>
          </a:p>
          <a:p>
            <a:r>
              <a:rPr lang="en-US" dirty="0"/>
              <a:t>Understand everything in your subscription/tenant</a:t>
            </a:r>
          </a:p>
          <a:p>
            <a:r>
              <a:rPr lang="en-US" dirty="0"/>
              <a:t>Automate scale up/down</a:t>
            </a:r>
          </a:p>
          <a:p>
            <a:r>
              <a:rPr lang="en-US" dirty="0"/>
              <a:t>Monitor, react, automate, repeat</a:t>
            </a:r>
          </a:p>
          <a:p>
            <a:r>
              <a:rPr lang="en-US" dirty="0"/>
              <a:t>Get involved</a:t>
            </a:r>
          </a:p>
          <a:p>
            <a:pPr lvl="1"/>
            <a:r>
              <a:rPr lang="en-US" dirty="0"/>
              <a:t>UG’s</a:t>
            </a:r>
          </a:p>
          <a:p>
            <a:pPr lvl="1"/>
            <a:r>
              <a:rPr lang="en-US" dirty="0" err="1"/>
              <a:t>Newlists</a:t>
            </a:r>
            <a:endParaRPr lang="en-US" dirty="0"/>
          </a:p>
          <a:p>
            <a:pPr lvl="1"/>
            <a:r>
              <a:rPr lang="en-US" dirty="0"/>
              <a:t>Slack channels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4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 txBox="1">
            <a:spLocks/>
          </p:cNvSpPr>
          <p:nvPr/>
        </p:nvSpPr>
        <p:spPr>
          <a:xfrm>
            <a:off x="519111" y="985123"/>
            <a:ext cx="9074067" cy="398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Please connect to the Wi-Fi network</a:t>
            </a:r>
          </a:p>
          <a:p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r>
              <a:rPr lang="en-US" sz="2800" dirty="0">
                <a:solidFill>
                  <a:schemeClr val="tx1"/>
                </a:solidFill>
              </a:rPr>
              <a:t>Wi-Fi SID</a:t>
            </a:r>
            <a:r>
              <a:rPr lang="en-US" sz="28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sz="2800" dirty="0">
                <a:solidFill>
                  <a:schemeClr val="tx1"/>
                </a:solidFill>
              </a:rPr>
              <a:t>User Name</a:t>
            </a:r>
            <a:r>
              <a:rPr lang="en-US" sz="2800" b="1" dirty="0">
                <a:solidFill>
                  <a:schemeClr val="tx1"/>
                </a:solidFill>
              </a:rPr>
              <a:t>: k.grossnicklaus.018</a:t>
            </a:r>
          </a:p>
          <a:p>
            <a:r>
              <a:rPr lang="en-US" sz="2800" dirty="0">
                <a:solidFill>
                  <a:schemeClr val="tx1"/>
                </a:solidFill>
              </a:rPr>
              <a:t>Password</a:t>
            </a:r>
            <a:r>
              <a:rPr lang="en-US" sz="2800" b="1" dirty="0">
                <a:solidFill>
                  <a:schemeClr val="tx1"/>
                </a:solidFill>
              </a:rPr>
              <a:t>: </a:t>
            </a:r>
            <a:r>
              <a:rPr lang="en-US" sz="2800" b="1" dirty="0" err="1">
                <a:solidFill>
                  <a:schemeClr val="tx1"/>
                </a:solidFill>
              </a:rPr>
              <a:t>AppliedSaurels</a:t>
            </a:r>
            <a:r>
              <a:rPr lang="en-US" sz="2800" b="1" dirty="0">
                <a:solidFill>
                  <a:schemeClr val="tx1"/>
                </a:solidFill>
              </a:rPr>
              <a:t>?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You may need to open a browser to connect.</a:t>
            </a:r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70538" y="0"/>
            <a:ext cx="11149013" cy="747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Wi-Fi</a:t>
            </a:r>
          </a:p>
        </p:txBody>
      </p:sp>
    </p:spTree>
    <p:extLst>
      <p:ext uri="{BB962C8B-B14F-4D97-AF65-F5344CB8AC3E}">
        <p14:creationId xmlns:p14="http://schemas.microsoft.com/office/powerpoint/2010/main" val="335274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26EE-71FC-6B46-BAAA-6098A358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Kevin’s Azure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42E24-D8D8-4448-9CF4-428CC97DA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Differently</a:t>
            </a:r>
          </a:p>
          <a:p>
            <a:pPr lvl="1"/>
            <a:r>
              <a:rPr lang="en-US" dirty="0"/>
              <a:t>Forget everything you think you know about what is possible or what the “Cloud” is</a:t>
            </a:r>
          </a:p>
          <a:p>
            <a:r>
              <a:rPr lang="en-US" dirty="0"/>
              <a:t>Capitalize on Capabilities</a:t>
            </a:r>
          </a:p>
          <a:p>
            <a:pPr lvl="1"/>
            <a:r>
              <a:rPr lang="en-US" dirty="0"/>
              <a:t>Be the company with features or scale that your competitors can’t</a:t>
            </a:r>
          </a:p>
          <a:p>
            <a:r>
              <a:rPr lang="en-US" dirty="0"/>
              <a:t>Start small (“cheap”) and consume more as you grow more</a:t>
            </a:r>
          </a:p>
          <a:p>
            <a:r>
              <a:rPr lang="en-US" dirty="0"/>
              <a:t>Be creative!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16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57E1652-DCC2-434C-AF68-84629DDC4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108">
            <a:off x="116279" y="1713804"/>
            <a:ext cx="4494663" cy="3370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CF6F2-48C9-3D49-AEDC-C272A5C8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Player 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137B9-6B07-A240-9A33-FE85BEDC7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0" y="4005003"/>
            <a:ext cx="3656068" cy="27420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F02D6-F039-BE48-B7B6-81B82DCF5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175" y="1465423"/>
            <a:ext cx="3757684" cy="2818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93AA9-CA91-F641-86C5-D710975DA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25" y="390110"/>
            <a:ext cx="2794379" cy="37258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C0E7D-97A8-3043-B029-41E6BC518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89" y="4020913"/>
            <a:ext cx="3634854" cy="2726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0E5016-80F1-F444-9B00-2D543DEA8D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70789">
            <a:off x="5050935" y="3641011"/>
            <a:ext cx="2614457" cy="34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69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D1E0-AD79-0445-8D08-29FCDB55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and 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EA4FF-3812-874F-8B1C-BB5F639F2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Kevin Grossnicklaus</a:t>
            </a:r>
          </a:p>
          <a:p>
            <a:pPr lvl="1"/>
            <a:r>
              <a:rPr lang="en-US" dirty="0">
                <a:hlinkClick r:id="rId2"/>
              </a:rPr>
              <a:t>kvgros@architectnow.net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kvgros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www.architectnow.net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Stay Connected!</a:t>
            </a:r>
          </a:p>
          <a:p>
            <a:pPr lvl="1"/>
            <a:r>
              <a:rPr lang="en-US" dirty="0"/>
              <a:t>LinkedIn</a:t>
            </a:r>
          </a:p>
          <a:p>
            <a:pPr lvl="1"/>
            <a:r>
              <a:rPr lang="en-US" dirty="0"/>
              <a:t>Twitter </a:t>
            </a:r>
          </a:p>
          <a:p>
            <a:pPr lvl="1"/>
            <a:r>
              <a:rPr lang="en-US" dirty="0"/>
              <a:t>FB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48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6B70-B62B-744E-A960-5B3F117D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Azure Bootcamp 2018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B07A1-CA0D-0748-A696-3A871AADD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2411762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3" y="4244999"/>
            <a:ext cx="2271608" cy="28929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75887"/>
              </p:ext>
            </p:extLst>
          </p:nvPr>
        </p:nvGraphicFramePr>
        <p:xfrm>
          <a:off x="2724150" y="1026515"/>
          <a:ext cx="9029700" cy="51591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6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Sponsor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Offering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8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j-lt"/>
                        </a:rPr>
                        <a:t>Cloudmonix</a:t>
                      </a:r>
                      <a:endParaRPr lang="en-US" sz="1600" dirty="0">
                        <a:effectLst/>
                        <a:latin typeface="+mj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dirty="0">
                          <a:effectLst/>
                          <a:latin typeface="+mj-lt"/>
                        </a:rPr>
                        <a:t>https://cloudmonix.com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Cloudmonix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offers a $300 off any paid plan for Azure monitoring!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sz="16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bit.ly/gab2018-cloudmonix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Code: GAB2018</a:t>
                      </a:r>
                    </a:p>
                  </a:txBody>
                  <a:tcPr marL="57422" marR="57422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977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MyGet</a:t>
                      </a:r>
                      <a:b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https://myget.org</a:t>
                      </a:r>
                    </a:p>
                  </a:txBody>
                  <a:tcPr marL="57422" marR="57422" marT="0" marB="0" anchor="ctr"/>
                </a:tc>
                <a:tc>
                  <a:txBody>
                    <a:bodyPr/>
                    <a:lstStyle/>
                    <a:p>
                      <a:r>
                        <a:rPr lang="nl-BE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MyGet offers a free 1 month Starter</a:t>
                      </a:r>
                      <a:r>
                        <a:rPr lang="nl-BE" sz="16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Plan for hosting your NuGet, npm, Maven, Bower of VSIX feeds!</a:t>
                      </a:r>
                      <a:br>
                        <a:rPr lang="nl-BE" sz="16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br>
                        <a:rPr lang="nl-BE" sz="16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r>
                        <a:rPr lang="nl-BE" sz="1600" u="sng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http://bit.ly/gab2018-myget</a:t>
                      </a:r>
                      <a:r>
                        <a:rPr lang="nl-BE" sz="16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Code: GGAB2018-MG</a:t>
                      </a:r>
                      <a:endParaRPr lang="nl-BE" sz="16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57422" marR="57422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274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ServiceBus360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https://servicebus360.com</a:t>
                      </a:r>
                    </a:p>
                  </a:txBody>
                  <a:tcPr marL="57422" marR="5742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Servicebus360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is offering 2 months free of their Gold Plan!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600" u="sng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http://bit.ly/gab2018-sb360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57422" marR="57422" marT="0" marB="0" anchor="ctr"/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  <a:tr h="12274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Cerebrata</a:t>
                      </a:r>
                      <a:b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https://cerebrata.com</a:t>
                      </a:r>
                    </a:p>
                  </a:txBody>
                  <a:tcPr marL="57422" marR="5742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Cerebrata is providing a 3 month subscription to it’s Cerulean product!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 your subscription key from your organizer!</a:t>
                      </a:r>
                    </a:p>
                  </a:txBody>
                  <a:tcPr marL="57422" marR="57422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824716" y="354162"/>
            <a:ext cx="4828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 attendees get the following:</a:t>
            </a:r>
          </a:p>
        </p:txBody>
      </p:sp>
      <p:pic>
        <p:nvPicPr>
          <p:cNvPr id="1044" name="Picture 20" descr="CloudMonix-Orange-cropp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75" y="1727555"/>
            <a:ext cx="2196910" cy="4481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0" y="2903808"/>
            <a:ext cx="2204275" cy="5777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48363" y="6334780"/>
            <a:ext cx="4181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Offers valid until April 30th</a:t>
            </a:r>
          </a:p>
        </p:txBody>
      </p:sp>
      <p:pic>
        <p:nvPicPr>
          <p:cNvPr id="15" name="Picture 4" descr="https://global.azurebootcamp.net/wp-content/uploads/2013/02/cerebrata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7" y="5297750"/>
            <a:ext cx="2220818" cy="45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global.azurebootcamp.net/wp-content/uploads/2014/11/logo-2018-250x22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" y="-157274"/>
            <a:ext cx="1667249" cy="148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5726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01978" y="0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Raffle Prizes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01550" y="1703282"/>
            <a:ext cx="10529869" cy="3829676"/>
            <a:chOff x="1171582" y="1536880"/>
            <a:chExt cx="10529869" cy="3829676"/>
          </a:xfrm>
        </p:grpSpPr>
        <p:sp>
          <p:nvSpPr>
            <p:cNvPr id="6" name="TextBox 5"/>
            <p:cNvSpPr txBox="1"/>
            <p:nvPr/>
          </p:nvSpPr>
          <p:spPr>
            <a:xfrm>
              <a:off x="3831543" y="1595422"/>
              <a:ext cx="7869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 Winner: a 1 year personal subscription of the All Products Pack. Get all desktop products including IntelliJ IDEA Ultimate, </a:t>
              </a:r>
              <a:r>
                <a:rPr lang="en-US" dirty="0" err="1">
                  <a:latin typeface="Segoe UI Light" panose="020B0502040204020203" pitchFamily="34" charset="0"/>
                  <a:cs typeface="Segoe UI Light" panose="020B0502040204020203" pitchFamily="34" charset="0"/>
                </a:rPr>
                <a:t>ReSharper</a:t>
              </a:r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Ultimate and other IDEs </a:t>
              </a:r>
              <a:endParaRPr lang="en-US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15" b="23062"/>
            <a:stretch/>
          </p:blipFill>
          <p:spPr>
            <a:xfrm>
              <a:off x="1300184" y="1536880"/>
              <a:ext cx="1980826" cy="10404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BFFF62-C9B5-4C03-A0DA-2B2726B2C55E}"/>
                </a:ext>
              </a:extLst>
            </p:cNvPr>
            <p:cNvSpPr txBox="1"/>
            <p:nvPr/>
          </p:nvSpPr>
          <p:spPr>
            <a:xfrm>
              <a:off x="3831543" y="3203358"/>
              <a:ext cx="7869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 Winner: a 1 year subscription to Cerulean! A cross-platform Azure management tool for storage, </a:t>
              </a:r>
              <a:r>
                <a:rPr lang="en-US" dirty="0" err="1">
                  <a:latin typeface="Segoe UI Light" panose="020B0502040204020203" pitchFamily="34" charset="0"/>
                  <a:cs typeface="Segoe UI Light" panose="020B0502040204020203" pitchFamily="34" charset="0"/>
                </a:rPr>
                <a:t>CosmosDB</a:t>
              </a:r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, Search, </a:t>
              </a:r>
              <a:r>
                <a:rPr lang="en-US" dirty="0" err="1">
                  <a:latin typeface="Segoe UI Light" panose="020B0502040204020203" pitchFamily="34" charset="0"/>
                  <a:cs typeface="Segoe UI Light" panose="020B0502040204020203" pitchFamily="34" charset="0"/>
                </a:rPr>
                <a:t>Redis</a:t>
              </a:r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Cache and Service Bus.</a:t>
              </a:r>
              <a:endParaRPr lang="en-US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E5993-C5B8-47A4-892F-8315F6CBBC9A}"/>
                </a:ext>
              </a:extLst>
            </p:cNvPr>
            <p:cNvSpPr txBox="1"/>
            <p:nvPr/>
          </p:nvSpPr>
          <p:spPr>
            <a:xfrm>
              <a:off x="3831542" y="4720225"/>
              <a:ext cx="7869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 Winner: a 1 year subscription to their online training, Skill Me Up! Online training to continue your Azure journey.</a:t>
              </a:r>
              <a:endParaRPr lang="en-US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E080B8-4A59-4DD4-8D61-F1E9CEBA6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582" y="4641172"/>
              <a:ext cx="2423689" cy="675332"/>
            </a:xfrm>
            <a:prstGeom prst="rect">
              <a:avLst/>
            </a:prstGeom>
          </p:spPr>
        </p:pic>
      </p:grpSp>
      <p:pic>
        <p:nvPicPr>
          <p:cNvPr id="20" name="Picture 4" descr="https://global.azurebootcamp.net/wp-content/uploads/2013/02/cerebrata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245456"/>
            <a:ext cx="2516519" cy="51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global.azurebootcamp.net/wp-content/uploads/2014/11/logo-2018-250x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" y="-157274"/>
            <a:ext cx="1667249" cy="148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16819" y="6229340"/>
            <a:ext cx="7358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Raffle winners will receive a voucher with a code from the local organizers.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867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3869" y="0"/>
            <a:ext cx="11149013" cy="747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Housekeeping info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3137" y="1090863"/>
            <a:ext cx="104275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Refreshments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Lunch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Restrooms</a:t>
            </a:r>
          </a:p>
        </p:txBody>
      </p:sp>
    </p:spTree>
    <p:extLst>
      <p:ext uri="{BB962C8B-B14F-4D97-AF65-F5344CB8AC3E}">
        <p14:creationId xmlns:p14="http://schemas.microsoft.com/office/powerpoint/2010/main" val="248612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3869" y="0"/>
            <a:ext cx="11149013" cy="747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3137" y="1090863"/>
            <a:ext cx="104275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Kevin Grossnicklaus, ArchitectNow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Bryan Roberts,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Jeff </a:t>
            </a:r>
            <a:r>
              <a:rPr lang="en-US" sz="4800" dirty="0" err="1"/>
              <a:t>Fattic</a:t>
            </a:r>
            <a:r>
              <a:rPr lang="en-US" sz="4800" dirty="0"/>
              <a:t>,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Michael </a:t>
            </a:r>
            <a:r>
              <a:rPr lang="en-US" sz="4800" dirty="0" err="1"/>
              <a:t>Querimit</a:t>
            </a:r>
            <a:r>
              <a:rPr lang="en-US" sz="4800" dirty="0"/>
              <a:t>,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Chris Young, ArchitectNow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Ralph Wheaton, Daugherty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001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3869" y="0"/>
            <a:ext cx="11149013" cy="747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Requirements?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FF91E-D774-B240-8469-14A6F8DB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92" y="1631783"/>
            <a:ext cx="4853551" cy="41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7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002F-8256-2245-BE46-BF232240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101 – What is Azure?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350D4-FED4-F241-806B-12CDE29F8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 Grossnicklaus, ArchitectNow</a:t>
            </a:r>
          </a:p>
          <a:p>
            <a:r>
              <a:rPr lang="en-US" dirty="0">
                <a:hlinkClick r:id="rId2"/>
              </a:rPr>
              <a:t>kvgros@architectnow.net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kvgros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gnus Master Theme">
  <a:themeElements>
    <a:clrScheme name="Custom 4">
      <a:dk1>
        <a:srgbClr val="000000"/>
      </a:dk1>
      <a:lt1>
        <a:srgbClr val="FFFFFF"/>
      </a:lt1>
      <a:dk2>
        <a:srgbClr val="002050"/>
      </a:dk2>
      <a:lt2>
        <a:srgbClr val="FFFFFF"/>
      </a:lt2>
      <a:accent1>
        <a:srgbClr val="0072C6"/>
      </a:accent1>
      <a:accent2>
        <a:srgbClr val="DC3C00"/>
      </a:accent2>
      <a:accent3>
        <a:srgbClr val="505050"/>
      </a:accent3>
      <a:accent4>
        <a:srgbClr val="D2D2D2"/>
      </a:accent4>
      <a:accent5>
        <a:srgbClr val="7FBA00"/>
      </a:accent5>
      <a:accent6>
        <a:srgbClr val="007233"/>
      </a:accent6>
      <a:hlink>
        <a:srgbClr val="FFFFFF"/>
      </a:hlink>
      <a:folHlink>
        <a:srgbClr val="FFFFFF"/>
      </a:folHlink>
    </a:clrScheme>
    <a:fontScheme name="Custom Theme Fonts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3_Template_r05" id="{52CF7746-2BCC-4712-8D0A-4EFD2BD35E94}" vid="{95027F19-C175-4D31-A201-08949528A90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A3B70940F305439908B8C2F6DE1EA1" ma:contentTypeVersion="4" ma:contentTypeDescription="Create a new document." ma:contentTypeScope="" ma:versionID="506e351759afb0e704535a2b0b304444">
  <xsd:schema xmlns:xsd="http://www.w3.org/2001/XMLSchema" xmlns:xs="http://www.w3.org/2001/XMLSchema" xmlns:p="http://schemas.microsoft.com/office/2006/metadata/properties" xmlns:ns2="dd1a00f2-ccd9-4618-9934-13e37bc05853" xmlns:ns3="70683eac-ba42-492a-8538-016eaf2d7b7d" targetNamespace="http://schemas.microsoft.com/office/2006/metadata/properties" ma:root="true" ma:fieldsID="561d995460f3dae7991be9e50cd92386" ns2:_="" ns3:_="">
    <xsd:import namespace="dd1a00f2-ccd9-4618-9934-13e37bc05853"/>
    <xsd:import namespace="70683eac-ba42-492a-8538-016eaf2d7b7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1a00f2-ccd9-4618-9934-13e37bc058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83eac-ba42-492a-8538-016eaf2d7b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435E3-7343-4564-8B00-3D73F4432BD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F06B31C-4D73-4C3D-94FF-7DC3920AFA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036C89-1296-46DB-A8CE-57A9DF37B1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1a00f2-ccd9-4618-9934-13e37bc05853"/>
    <ds:schemaRef ds:uri="70683eac-ba42-492a-8538-016eaf2d7b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4772</TotalTime>
  <Words>1509</Words>
  <Application>Microsoft Macintosh PowerPoint</Application>
  <PresentationFormat>Widescreen</PresentationFormat>
  <Paragraphs>382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Segoe UI</vt:lpstr>
      <vt:lpstr>Segoe UI Light</vt:lpstr>
      <vt:lpstr>Times New Roman</vt:lpstr>
      <vt:lpstr>Office Theme</vt:lpstr>
      <vt:lpstr>Magnus Master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101 – What is Azure?</vt:lpstr>
      <vt:lpstr>The “Cloud”</vt:lpstr>
      <vt:lpstr>Azure is…</vt:lpstr>
      <vt:lpstr>Azure 101 - Key Terminology</vt:lpstr>
      <vt:lpstr>Azure Considerations </vt:lpstr>
      <vt:lpstr>Azure Data Centers</vt:lpstr>
      <vt:lpstr>Azure Data Centers</vt:lpstr>
      <vt:lpstr>Azure – But what is it? </vt:lpstr>
      <vt:lpstr>Azure – The “Diagram”</vt:lpstr>
      <vt:lpstr>Azure Resources </vt:lpstr>
      <vt:lpstr>Azure Costs</vt:lpstr>
      <vt:lpstr>Azure Service Level Agreements </vt:lpstr>
      <vt:lpstr>Azure Management </vt:lpstr>
      <vt:lpstr>Azure Portal  </vt:lpstr>
      <vt:lpstr>Azure CLI</vt:lpstr>
      <vt:lpstr>Azure Rest APIs</vt:lpstr>
      <vt:lpstr>Azure 3rd Party Tools</vt:lpstr>
      <vt:lpstr>Azure Management Security </vt:lpstr>
      <vt:lpstr>Azure Resource Manager </vt:lpstr>
      <vt:lpstr>Azure 101 - Infastructure</vt:lpstr>
      <vt:lpstr>Azure 101 – Infrastructure as a Service</vt:lpstr>
      <vt:lpstr>Azure Storage </vt:lpstr>
      <vt:lpstr>Azure Virtual Machines</vt:lpstr>
      <vt:lpstr>Azure Networking </vt:lpstr>
      <vt:lpstr>Azure Active Directory </vt:lpstr>
      <vt:lpstr>Azure 101 - Platform</vt:lpstr>
      <vt:lpstr>Azure 101 - Platform as a Service</vt:lpstr>
      <vt:lpstr>Azure SDKs</vt:lpstr>
      <vt:lpstr>Azure Databases as a Service</vt:lpstr>
      <vt:lpstr>Azure App Services</vt:lpstr>
      <vt:lpstr>Azure IoT</vt:lpstr>
      <vt:lpstr>Azure Cognitive Services</vt:lpstr>
      <vt:lpstr>Azure Logic Apps</vt:lpstr>
      <vt:lpstr>Azure On-Prem Integration </vt:lpstr>
      <vt:lpstr>Azure Monitoring</vt:lpstr>
      <vt:lpstr>Azure Monitoring</vt:lpstr>
      <vt:lpstr>Application Insights</vt:lpstr>
      <vt:lpstr>Azure 101 - Software</vt:lpstr>
      <vt:lpstr>Azure SaaS Offerings </vt:lpstr>
      <vt:lpstr>Azure 101 – Additional Thoughts</vt:lpstr>
      <vt:lpstr>Kevin’s Azure Common Sense</vt:lpstr>
      <vt:lpstr>Kevin’s Azure Challenge</vt:lpstr>
      <vt:lpstr>Ready Player One</vt:lpstr>
      <vt:lpstr>Thank You and What’s Next?</vt:lpstr>
      <vt:lpstr>Global Azure Bootcamp 2018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Wood</dc:creator>
  <cp:lastModifiedBy>Kevin Grossnicklaus</cp:lastModifiedBy>
  <cp:revision>49</cp:revision>
  <dcterms:created xsi:type="dcterms:W3CDTF">2014-03-24T01:30:59Z</dcterms:created>
  <dcterms:modified xsi:type="dcterms:W3CDTF">2018-04-23T17:59:12Z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0x0101002BA3B70940F305439908B8C2F6DE1EA1</vt:lpwstr>
  </property>
</Properties>
</file>